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7" r:id="rId19"/>
    <p:sldId id="278" r:id="rId20"/>
    <p:sldId id="273" r:id="rId21"/>
    <p:sldId id="275" r:id="rId22"/>
    <p:sldId id="274" r:id="rId23"/>
    <p:sldId id="279" r:id="rId24"/>
    <p:sldId id="280" r:id="rId25"/>
    <p:sldId id="281" r:id="rId26"/>
    <p:sldId id="282" r:id="rId27"/>
    <p:sldId id="283" r:id="rId28"/>
    <p:sldId id="284" r:id="rId29"/>
    <p:sldId id="288" r:id="rId30"/>
    <p:sldId id="285" r:id="rId31"/>
    <p:sldId id="286" r:id="rId32"/>
    <p:sldId id="289" r:id="rId33"/>
    <p:sldId id="290" r:id="rId34"/>
    <p:sldId id="291" r:id="rId35"/>
    <p:sldId id="292" r:id="rId36"/>
    <p:sldId id="287" r:id="rId37"/>
    <p:sldId id="276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624C-E5DE-493C-829E-C4F364B90F05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9887-3D07-4BE4-83D3-7263702FE8E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16208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624C-E5DE-493C-829E-C4F364B90F05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9887-3D07-4BE4-83D3-7263702FE8E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4843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624C-E5DE-493C-829E-C4F364B90F05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9887-3D07-4BE4-83D3-7263702FE8E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88873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624C-E5DE-493C-829E-C4F364B90F05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9887-3D07-4BE4-83D3-7263702FE8E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2174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624C-E5DE-493C-829E-C4F364B90F05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9887-3D07-4BE4-83D3-7263702FE8E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348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624C-E5DE-493C-829E-C4F364B90F05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9887-3D07-4BE4-83D3-7263702FE8E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66087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624C-E5DE-493C-829E-C4F364B90F05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9887-3D07-4BE4-83D3-7263702FE8E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0167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624C-E5DE-493C-829E-C4F364B90F05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9887-3D07-4BE4-83D3-7263702FE8E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78206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624C-E5DE-493C-829E-C4F364B90F05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9887-3D07-4BE4-83D3-7263702FE8E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05606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624C-E5DE-493C-829E-C4F364B90F05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9887-3D07-4BE4-83D3-7263702FE8E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7616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624C-E5DE-493C-829E-C4F364B90F05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9887-3D07-4BE4-83D3-7263702FE8E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3168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6624C-E5DE-493C-829E-C4F364B90F05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89887-3D07-4BE4-83D3-7263702FE8E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7845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NA" TargetMode="External"/><Relationship Id="rId2" Type="http://schemas.openxmlformats.org/officeDocument/2006/relationships/hyperlink" Target="https://en.wikipedia.org/wiki/Reverse_transcriptio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Polymerase_chain_reaction" TargetMode="External"/><Relationship Id="rId4" Type="http://schemas.openxmlformats.org/officeDocument/2006/relationships/hyperlink" Target="https://en.wikipedia.org/wiki/DNA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Kary_Mullis" TargetMode="External"/><Relationship Id="rId2" Type="http://schemas.openxmlformats.org/officeDocument/2006/relationships/hyperlink" Target="https://en.wikipedia.org/wiki/Biochemis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Cetus_Corporation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dgene.org/plasmid-protocols/diagnostic-digest/" TargetMode="External"/><Relationship Id="rId2" Type="http://schemas.openxmlformats.org/officeDocument/2006/relationships/hyperlink" Target="https://blog.addgene.org/polymerase-chain-reaction-overview-and-applications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nzyme" TargetMode="External"/><Relationship Id="rId2" Type="http://schemas.openxmlformats.org/officeDocument/2006/relationships/hyperlink" Target="https://en.wikipedia.org/wiki/DNA_melt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DNA_replication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PMID_(identifier)" TargetMode="External"/><Relationship Id="rId3" Type="http://schemas.openxmlformats.org/officeDocument/2006/relationships/hyperlink" Target="https://www.sigmaaldrich.com/IN/en" TargetMode="External"/><Relationship Id="rId7" Type="http://schemas.openxmlformats.org/officeDocument/2006/relationships/hyperlink" Target="https://en.wikipedia.org/wiki/Doi_(identifier)" TargetMode="External"/><Relationship Id="rId2" Type="http://schemas.openxmlformats.org/officeDocument/2006/relationships/hyperlink" Target="https://www.ebi.ac.uk/training/online/courses/functional-genomics-ii-common-technologies-and-data-analysis-methods/real-time-pc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BioTechniques" TargetMode="External"/><Relationship Id="rId5" Type="http://schemas.openxmlformats.org/officeDocument/2006/relationships/hyperlink" Target="https://doi.org/10.2144/99261rv01" TargetMode="External"/><Relationship Id="rId10" Type="http://schemas.openxmlformats.org/officeDocument/2006/relationships/hyperlink" Target="https://old.abmgood.com/marketing/knowledge_base/polymerase_chain_variation_system.php" TargetMode="External"/><Relationship Id="rId4" Type="http://schemas.openxmlformats.org/officeDocument/2006/relationships/hyperlink" Target="https://en.wikipedia.org/wiki/Kent_Vrana" TargetMode="External"/><Relationship Id="rId9" Type="http://schemas.openxmlformats.org/officeDocument/2006/relationships/hyperlink" Target="https://pubmed.ncbi.nlm.nih.gov/989460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byjus.com/biology/dna-structur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hermus_aquaticus" TargetMode="External"/><Relationship Id="rId2" Type="http://schemas.openxmlformats.org/officeDocument/2006/relationships/hyperlink" Target="https://en.wikipedia.org/wiki/Thermophil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Buffer_solutio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Thermoelectric_effec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rimer_(molecular_biology)" TargetMode="External"/><Relationship Id="rId2" Type="http://schemas.openxmlformats.org/officeDocument/2006/relationships/hyperlink" Target="https://en.wikipedia.org/wiki/Polymerase_chain_reac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Polymerase Chain </a:t>
            </a:r>
            <a:r>
              <a:rPr lang="en-US" dirty="0" smtClean="0"/>
              <a:t>Reaction</a:t>
            </a:r>
            <a:br>
              <a:rPr lang="en-US" dirty="0" smtClean="0"/>
            </a:br>
            <a:r>
              <a:rPr lang="en-US" sz="1300" dirty="0" smtClean="0"/>
              <a:t>Dr Mohammed Shoeb</a:t>
            </a:r>
            <a:br>
              <a:rPr lang="en-US" sz="1300" dirty="0" smtClean="0"/>
            </a:br>
            <a:r>
              <a:rPr lang="en-US" sz="1300" dirty="0" smtClean="0"/>
              <a:t>Assistant Professor</a:t>
            </a:r>
            <a:br>
              <a:rPr lang="en-US" sz="1300" dirty="0" smtClean="0"/>
            </a:br>
            <a:r>
              <a:rPr lang="en-US" sz="1300" dirty="0" smtClean="0"/>
              <a:t>Department of Zoology</a:t>
            </a:r>
            <a:br>
              <a:rPr lang="en-US" sz="1300" dirty="0" smtClean="0"/>
            </a:br>
            <a:r>
              <a:rPr lang="en-US" sz="1300" dirty="0" smtClean="0"/>
              <a:t>Govt. Dr WW Patankar Girl’s PG College, Durg</a:t>
            </a:r>
            <a:endParaRPr lang="en-IN" sz="1300" dirty="0"/>
          </a:p>
        </p:txBody>
      </p:sp>
    </p:spTree>
    <p:extLst>
      <p:ext uri="{BB962C8B-B14F-4D97-AF65-F5344CB8AC3E}">
        <p14:creationId xmlns:p14="http://schemas.microsoft.com/office/powerpoint/2010/main" xmlns="" val="1360128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PCR Diagram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632" y="1412776"/>
            <a:ext cx="6444208" cy="477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95840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PCR is a three </a:t>
            </a:r>
            <a:r>
              <a:rPr lang="en-US" dirty="0"/>
              <a:t>step cyclic process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Denaturation: Denaturation is </a:t>
            </a:r>
            <a:r>
              <a:rPr lang="en-US" dirty="0"/>
              <a:t>separation, of the two strands of the DNA </a:t>
            </a:r>
            <a:r>
              <a:rPr lang="en-US" dirty="0" smtClean="0"/>
              <a:t>molecule. The </a:t>
            </a:r>
            <a:r>
              <a:rPr lang="en-US" dirty="0"/>
              <a:t>reaction mixture is heated to 94℃ for about </a:t>
            </a:r>
            <a:r>
              <a:rPr lang="en-US" dirty="0" smtClean="0"/>
              <a:t>30 Seconds </a:t>
            </a:r>
            <a:r>
              <a:rPr lang="en-US" dirty="0"/>
              <a:t>to 2 minutes. This breaks the hydrogen bonds between the two strands of DNA and converts it into a single-stranded DNA</a:t>
            </a:r>
            <a:r>
              <a:rPr lang="en-US" dirty="0" smtClean="0"/>
              <a:t>.</a:t>
            </a:r>
            <a:r>
              <a:rPr lang="en-US" dirty="0"/>
              <a:t> The single strands now act as a template for the production of new strands of DNA.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63893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IN" dirty="0" smtClean="0"/>
              <a:t>Annealing: </a:t>
            </a:r>
            <a:r>
              <a:rPr lang="en-US" dirty="0"/>
              <a:t>The reaction temperature is lowered to 54-60℃ for around 20-40 seconds. </a:t>
            </a:r>
            <a:r>
              <a:rPr lang="en-US" dirty="0" smtClean="0"/>
              <a:t>The </a:t>
            </a:r>
            <a:r>
              <a:rPr lang="en-US" dirty="0"/>
              <a:t>primers </a:t>
            </a:r>
            <a:r>
              <a:rPr lang="en-US" dirty="0" smtClean="0"/>
              <a:t> </a:t>
            </a:r>
            <a:r>
              <a:rPr lang="en-US" dirty="0"/>
              <a:t>anneal to the </a:t>
            </a:r>
            <a:r>
              <a:rPr lang="en-US" dirty="0" smtClean="0"/>
              <a:t>template and serve </a:t>
            </a:r>
            <a:r>
              <a:rPr lang="en-US" dirty="0"/>
              <a:t>as the starting point for the synthesis of DNA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IN" dirty="0" smtClean="0"/>
              <a:t>Elongation: The temperature is raised to </a:t>
            </a:r>
            <a:r>
              <a:rPr lang="en-IN" dirty="0"/>
              <a:t>72 °</a:t>
            </a:r>
            <a:r>
              <a:rPr lang="en-IN" dirty="0" smtClean="0"/>
              <a:t>C during this </a:t>
            </a:r>
            <a:r>
              <a:rPr lang="en-US" dirty="0"/>
              <a:t>the DNA polymerase begins adding nucleotides onto the ends of the annealed primers</a:t>
            </a:r>
            <a:r>
              <a:rPr lang="en-US" dirty="0" smtClean="0"/>
              <a:t>.</a:t>
            </a:r>
            <a:r>
              <a:rPr lang="en-US" dirty="0"/>
              <a:t> The bases are added to the 3’ end of the primer by the </a:t>
            </a:r>
            <a:r>
              <a:rPr lang="en-US" dirty="0" err="1"/>
              <a:t>Taq</a:t>
            </a:r>
            <a:r>
              <a:rPr lang="en-US" dirty="0"/>
              <a:t> polymerase enzyme</a:t>
            </a:r>
            <a:r>
              <a:rPr lang="en-US" dirty="0" smtClean="0"/>
              <a:t>.</a:t>
            </a:r>
            <a:r>
              <a:rPr lang="en-US" dirty="0"/>
              <a:t> This elongates the DNA in the 5’ to 3’ direction. The DNA polymerase adds about 1000bp/minute under optimum conditions.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741020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1825488"/>
            <a:ext cx="8229600" cy="4075386"/>
          </a:xfrm>
        </p:spPr>
      </p:pic>
    </p:spTree>
    <p:extLst>
      <p:ext uri="{BB962C8B-B14F-4D97-AF65-F5344CB8AC3E}">
        <p14:creationId xmlns:p14="http://schemas.microsoft.com/office/powerpoint/2010/main" xmlns="" val="2648620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PCR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Conventional PCR:</a:t>
            </a:r>
            <a:r>
              <a:rPr lang="en-US" dirty="0"/>
              <a:t> </a:t>
            </a:r>
            <a:r>
              <a:rPr lang="en-US" dirty="0" smtClean="0"/>
              <a:t>Enables </a:t>
            </a:r>
            <a:r>
              <a:rPr lang="en-US" dirty="0"/>
              <a:t>the synthesis of specific DNA fragments using a </a:t>
            </a:r>
            <a:r>
              <a:rPr lang="en-US" dirty="0" smtClean="0"/>
              <a:t>DNA-polymerase and Specific Primers.</a:t>
            </a:r>
          </a:p>
          <a:p>
            <a:r>
              <a:rPr lang="en-US" dirty="0" smtClean="0"/>
              <a:t>Conventional </a:t>
            </a:r>
            <a:r>
              <a:rPr lang="en-US" dirty="0"/>
              <a:t>PCR is applied in selective DNA </a:t>
            </a:r>
            <a:r>
              <a:rPr lang="en-US" dirty="0" smtClean="0"/>
              <a:t>isolation and amplification of DNA.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202741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 Start PCR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Hot Start PCR uses modified DNA Polymerase which is inactive at room temperature. This prevents non specific amplification before start of the reaction.</a:t>
            </a:r>
          </a:p>
          <a:p>
            <a:r>
              <a:rPr lang="en-US" b="1" dirty="0"/>
              <a:t>Denaturation</a:t>
            </a:r>
            <a:r>
              <a:rPr lang="en-US" dirty="0"/>
              <a:t> </a:t>
            </a:r>
            <a:r>
              <a:rPr lang="en-US" dirty="0" smtClean="0"/>
              <a:t> at 95</a:t>
            </a:r>
            <a:r>
              <a:rPr lang="en-US" baseline="30000" dirty="0" smtClean="0"/>
              <a:t>o</a:t>
            </a:r>
            <a:r>
              <a:rPr lang="en-US" dirty="0" smtClean="0"/>
              <a:t>Celsius</a:t>
            </a:r>
            <a:r>
              <a:rPr lang="en-US" dirty="0"/>
              <a:t>, </a:t>
            </a:r>
            <a:r>
              <a:rPr lang="en-US" dirty="0" smtClean="0"/>
              <a:t>causes DNA melting and simultaneously</a:t>
            </a:r>
            <a:r>
              <a:rPr lang="en-US" dirty="0"/>
              <a:t>, the heat from this step also activates the DNA polymerase - hence, hot start. </a:t>
            </a:r>
            <a:endParaRPr lang="en-US" dirty="0" smtClean="0"/>
          </a:p>
          <a:p>
            <a:r>
              <a:rPr lang="en-US" dirty="0"/>
              <a:t>Hot start PCR significantly reduces non-specific binding, the formation of primer-dimers, </a:t>
            </a:r>
            <a:r>
              <a:rPr lang="en-US" dirty="0" smtClean="0"/>
              <a:t>and </a:t>
            </a:r>
            <a:r>
              <a:rPr lang="en-US" dirty="0"/>
              <a:t>reduces the risk of contamination.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514188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Reverse Transcription PCR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Reverse transcription polymerase chain reaction (RT-PCR) </a:t>
            </a:r>
            <a:r>
              <a:rPr lang="en-IN" dirty="0" smtClean="0"/>
              <a:t>combine</a:t>
            </a:r>
            <a:r>
              <a:rPr lang="en-IN" dirty="0"/>
              <a:t> </a:t>
            </a:r>
            <a:r>
              <a:rPr lang="en-IN" dirty="0">
                <a:hlinkClick r:id="rId2" tooltip="Reverse transcription"/>
              </a:rPr>
              <a:t>reverse transcription</a:t>
            </a:r>
            <a:r>
              <a:rPr lang="en-IN" dirty="0"/>
              <a:t> of </a:t>
            </a:r>
            <a:r>
              <a:rPr lang="en-IN" dirty="0">
                <a:hlinkClick r:id="rId3" tooltip="RNA"/>
              </a:rPr>
              <a:t>RNA</a:t>
            </a:r>
            <a:r>
              <a:rPr lang="en-IN" dirty="0"/>
              <a:t> into </a:t>
            </a:r>
            <a:r>
              <a:rPr lang="en-IN" dirty="0">
                <a:hlinkClick r:id="rId4" tooltip="DNA"/>
              </a:rPr>
              <a:t>DNA</a:t>
            </a:r>
            <a:r>
              <a:rPr lang="en-IN" dirty="0"/>
              <a:t> </a:t>
            </a:r>
            <a:r>
              <a:rPr lang="en-IN" dirty="0" smtClean="0"/>
              <a:t>(</a:t>
            </a:r>
            <a:r>
              <a:rPr lang="en-IN" dirty="0" err="1" smtClean="0"/>
              <a:t>cDNA</a:t>
            </a:r>
            <a:r>
              <a:rPr lang="en-IN" dirty="0"/>
              <a:t>) and amplification of specific DNA targets using </a:t>
            </a:r>
            <a:r>
              <a:rPr lang="en-IN" dirty="0">
                <a:hlinkClick r:id="rId5" tooltip="Polymerase chain reaction"/>
              </a:rPr>
              <a:t>polymerase </a:t>
            </a:r>
            <a:r>
              <a:rPr lang="en-IN" dirty="0" smtClean="0">
                <a:hlinkClick r:id="rId5" tooltip="Polymerase chain reaction"/>
              </a:rPr>
              <a:t>chain </a:t>
            </a:r>
            <a:r>
              <a:rPr lang="en-IN" dirty="0">
                <a:hlinkClick r:id="rId5" tooltip="Polymerase chain reaction"/>
              </a:rPr>
              <a:t>reaction</a:t>
            </a:r>
            <a:r>
              <a:rPr lang="en-IN" dirty="0"/>
              <a:t> (PCR</a:t>
            </a:r>
            <a:r>
              <a:rPr lang="en-IN" dirty="0" smtClean="0"/>
              <a:t>).</a:t>
            </a:r>
          </a:p>
          <a:p>
            <a:r>
              <a:rPr lang="en-US" dirty="0" smtClean="0"/>
              <a:t>The technique helps in detection of gene transcripts especially in eukaryotes whose genes have intervening sequence(Introns) in genomic DNA. </a:t>
            </a:r>
            <a:r>
              <a:rPr lang="en-US" dirty="0"/>
              <a:t>But </a:t>
            </a:r>
            <a:r>
              <a:rPr lang="en-US" dirty="0" smtClean="0"/>
              <a:t>mRNA and hence </a:t>
            </a:r>
            <a:r>
              <a:rPr lang="en-US" dirty="0" err="1" smtClean="0"/>
              <a:t>cDNA</a:t>
            </a:r>
            <a:r>
              <a:rPr lang="en-US" dirty="0" smtClean="0"/>
              <a:t> has only Expressed sequence (Exons).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515958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Reverse Transcription PCR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RT-PCR, the RNA template is first converted into a complementary DNA (</a:t>
            </a:r>
            <a:r>
              <a:rPr lang="en-US" dirty="0" err="1"/>
              <a:t>cDNA</a:t>
            </a:r>
            <a:r>
              <a:rPr lang="en-US" dirty="0"/>
              <a:t>) using reverse transcriptase. The </a:t>
            </a:r>
            <a:r>
              <a:rPr lang="en-US" dirty="0" err="1"/>
              <a:t>cDNA</a:t>
            </a:r>
            <a:r>
              <a:rPr lang="en-US" dirty="0"/>
              <a:t> then acts as a template for </a:t>
            </a:r>
            <a:r>
              <a:rPr lang="en-US" dirty="0" smtClean="0"/>
              <a:t>amplification </a:t>
            </a:r>
            <a:r>
              <a:rPr lang="en-US" dirty="0"/>
              <a:t>using PCR.</a:t>
            </a:r>
          </a:p>
          <a:p>
            <a:r>
              <a:rPr lang="en-US" dirty="0"/>
              <a:t>RT-PCR can be conducted either in a single tube or as two steps in different tubes. The one-step method is more effective with fewer chances of contamination and incorporation of variations.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837908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49880" y="188640"/>
            <a:ext cx="3890005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45011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669" y="404664"/>
            <a:ext cx="6436659" cy="4915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18693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Polymerase chain reaction </a:t>
            </a:r>
            <a:r>
              <a:rPr lang="en-US" dirty="0" smtClean="0"/>
              <a:t>(PCR</a:t>
            </a:r>
            <a:r>
              <a:rPr lang="en-US" dirty="0"/>
              <a:t>) is a laboratory technique for rapidly producing (amplifying) </a:t>
            </a:r>
            <a:r>
              <a:rPr lang="en-US" dirty="0" smtClean="0"/>
              <a:t>millions </a:t>
            </a:r>
            <a:r>
              <a:rPr lang="en-US" dirty="0"/>
              <a:t>of copies of a specific segment of </a:t>
            </a:r>
            <a:r>
              <a:rPr lang="en-US" dirty="0" smtClean="0"/>
              <a:t>DNA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/>
              <a:t> PCR was invented in 1983 by American </a:t>
            </a:r>
            <a:r>
              <a:rPr lang="en-US" dirty="0">
                <a:hlinkClick r:id="rId2" tooltip="Biochemist"/>
              </a:rPr>
              <a:t>biochemist</a:t>
            </a:r>
            <a:r>
              <a:rPr lang="en-US" dirty="0"/>
              <a:t> </a:t>
            </a:r>
            <a:r>
              <a:rPr lang="en-US" dirty="0" err="1">
                <a:hlinkClick r:id="rId3" tooltip="Kary Mullis"/>
              </a:rPr>
              <a:t>Kary</a:t>
            </a:r>
            <a:r>
              <a:rPr lang="en-US" dirty="0">
                <a:hlinkClick r:id="rId3" tooltip="Kary Mullis"/>
              </a:rPr>
              <a:t> Mullis</a:t>
            </a:r>
            <a:r>
              <a:rPr lang="en-US" dirty="0"/>
              <a:t> at </a:t>
            </a:r>
            <a:r>
              <a:rPr lang="en-US" dirty="0" err="1">
                <a:hlinkClick r:id="rId4" tooltip="Cetus Corporation"/>
              </a:rPr>
              <a:t>Cetus</a:t>
            </a:r>
            <a:r>
              <a:rPr lang="en-US" dirty="0">
                <a:hlinkClick r:id="rId4" tooltip="Cetus Corporation"/>
              </a:rPr>
              <a:t> Corporation</a:t>
            </a:r>
            <a:r>
              <a:rPr lang="en-US" dirty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5759206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Real Time PCR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Quantitative reverse transcription PCR (RT-</a:t>
            </a:r>
            <a:r>
              <a:rPr lang="en-US" dirty="0" err="1"/>
              <a:t>qPCR</a:t>
            </a:r>
            <a:r>
              <a:rPr lang="en-US" dirty="0"/>
              <a:t>) involves the detection and quantification </a:t>
            </a:r>
            <a:r>
              <a:rPr lang="en-US" dirty="0" smtClean="0"/>
              <a:t>simultaneously. </a:t>
            </a:r>
          </a:p>
          <a:p>
            <a:r>
              <a:rPr lang="en-US" dirty="0" smtClean="0"/>
              <a:t>The </a:t>
            </a:r>
            <a:r>
              <a:rPr lang="en-US" dirty="0"/>
              <a:t>process is performed by reverse transcription of total RNA or mRNA to complementary DNA (</a:t>
            </a:r>
            <a:r>
              <a:rPr lang="en-US" dirty="0" err="1"/>
              <a:t>cDNA</a:t>
            </a:r>
            <a:r>
              <a:rPr lang="en-US" dirty="0"/>
              <a:t>) by the enzyme reverse transcriptase, followed by amplification and detection of specific targets of this </a:t>
            </a:r>
            <a:r>
              <a:rPr lang="en-US" dirty="0" err="1"/>
              <a:t>cDNA</a:t>
            </a:r>
            <a:r>
              <a:rPr lang="en-US" dirty="0"/>
              <a:t> using a technique called quantitative PCR (</a:t>
            </a:r>
            <a:r>
              <a:rPr lang="en-US" dirty="0" err="1"/>
              <a:t>qPCR</a:t>
            </a:r>
            <a:r>
              <a:rPr lang="en-US" dirty="0"/>
              <a:t>) or real-time PCR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At each cycle during this PCR, the quantity of DNA is measured in real-time by </a:t>
            </a:r>
            <a:r>
              <a:rPr lang="en-US" dirty="0" smtClean="0"/>
              <a:t> </a:t>
            </a:r>
            <a:r>
              <a:rPr lang="en-US" dirty="0"/>
              <a:t>use either hydrolysis probes such as </a:t>
            </a:r>
            <a:r>
              <a:rPr lang="en-US" dirty="0" err="1"/>
              <a:t>TaqMan</a:t>
            </a:r>
            <a:r>
              <a:rPr lang="en-US" baseline="30000" dirty="0"/>
              <a:t>®</a:t>
            </a:r>
            <a:r>
              <a:rPr lang="en-US" dirty="0"/>
              <a:t> probes, or a double-stranded DNA binding dye such as SYBR</a:t>
            </a:r>
            <a:r>
              <a:rPr lang="en-US" baseline="30000" dirty="0"/>
              <a:t>®</a:t>
            </a:r>
            <a:r>
              <a:rPr lang="en-US" dirty="0"/>
              <a:t> Green dye.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073824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5656" y="260648"/>
            <a:ext cx="6408712" cy="6336704"/>
          </a:xfrm>
        </p:spPr>
      </p:pic>
    </p:spTree>
    <p:extLst>
      <p:ext uri="{BB962C8B-B14F-4D97-AF65-F5344CB8AC3E}">
        <p14:creationId xmlns:p14="http://schemas.microsoft.com/office/powerpoint/2010/main" xmlns="" val="38987653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Quantitative Real Time PCR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</a:t>
            </a:r>
            <a:r>
              <a:rPr lang="en-US" dirty="0" smtClean="0"/>
              <a:t>uantify </a:t>
            </a:r>
            <a:r>
              <a:rPr lang="en-US" dirty="0"/>
              <a:t>gene expression levels</a:t>
            </a:r>
          </a:p>
          <a:p>
            <a:r>
              <a:rPr lang="en-US" dirty="0"/>
              <a:t>V</a:t>
            </a:r>
            <a:r>
              <a:rPr lang="en-US" dirty="0" smtClean="0"/>
              <a:t>alidate </a:t>
            </a:r>
            <a:r>
              <a:rPr lang="en-US" dirty="0" err="1"/>
              <a:t>RNAi</a:t>
            </a:r>
            <a:r>
              <a:rPr lang="en-US" dirty="0"/>
              <a:t> to study loss of function of selective genes</a:t>
            </a:r>
          </a:p>
          <a:p>
            <a:r>
              <a:rPr lang="en-US" dirty="0"/>
              <a:t>D</a:t>
            </a:r>
            <a:r>
              <a:rPr lang="en-US" dirty="0" smtClean="0"/>
              <a:t>etect </a:t>
            </a:r>
            <a:r>
              <a:rPr lang="en-US" dirty="0"/>
              <a:t>pathogens such as viruses for the diagnosis of infectious diseases</a:t>
            </a:r>
          </a:p>
          <a:p>
            <a:r>
              <a:rPr lang="en-US" dirty="0"/>
              <a:t>D</a:t>
            </a:r>
            <a:r>
              <a:rPr lang="en-US" dirty="0" smtClean="0"/>
              <a:t>etect </a:t>
            </a:r>
            <a:r>
              <a:rPr lang="en-US" dirty="0"/>
              <a:t>genetically modified organisms (GMOs)</a:t>
            </a:r>
          </a:p>
        </p:txBody>
      </p:sp>
    </p:spTree>
    <p:extLst>
      <p:ext uri="{BB962C8B-B14F-4D97-AF65-F5344CB8AC3E}">
        <p14:creationId xmlns:p14="http://schemas.microsoft.com/office/powerpoint/2010/main" xmlns="" val="8699007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Colony PCR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Colony PCR is a method for rapidly screening colonies of yeast or bacteria </a:t>
            </a:r>
            <a:r>
              <a:rPr lang="en-US" dirty="0" smtClean="0"/>
              <a:t>to verify the presence of </a:t>
            </a:r>
            <a:r>
              <a:rPr lang="en-US" dirty="0"/>
              <a:t>desired genetic </a:t>
            </a:r>
            <a:r>
              <a:rPr lang="en-US" dirty="0" smtClean="0"/>
              <a:t>construct.</a:t>
            </a:r>
          </a:p>
          <a:p>
            <a:r>
              <a:rPr lang="en-US" dirty="0" smtClean="0"/>
              <a:t>It </a:t>
            </a:r>
            <a:r>
              <a:rPr lang="en-US" dirty="0"/>
              <a:t>bypasses DNA isolation and restriction digest, which are traditionally used to verify DNA insertion during cloning</a:t>
            </a:r>
            <a:r>
              <a:rPr lang="en-US" dirty="0" smtClean="0"/>
              <a:t>.</a:t>
            </a:r>
          </a:p>
          <a:p>
            <a:r>
              <a:rPr lang="en-US" dirty="0"/>
              <a:t>Colony PCR is a Direct PCR method </a:t>
            </a:r>
            <a:r>
              <a:rPr lang="en-US" dirty="0" smtClean="0"/>
              <a:t>providing </a:t>
            </a:r>
            <a:r>
              <a:rPr lang="en-US" dirty="0"/>
              <a:t>a fast, easy, and inexpensive solution for screening cloned constructs.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528842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Colony PCR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Design primers to detect the presence of insert. </a:t>
            </a:r>
          </a:p>
          <a:p>
            <a:pPr algn="just"/>
            <a:r>
              <a:rPr lang="en-US" dirty="0"/>
              <a:t>Set up a </a:t>
            </a:r>
            <a:r>
              <a:rPr lang="en-US" dirty="0">
                <a:hlinkClick r:id="rId2"/>
              </a:rPr>
              <a:t>standard PCR reactio</a:t>
            </a:r>
            <a:r>
              <a:rPr lang="en-US" dirty="0"/>
              <a:t>n (primers, </a:t>
            </a:r>
            <a:r>
              <a:rPr lang="en-US" dirty="0" err="1"/>
              <a:t>dNTPs</a:t>
            </a:r>
            <a:r>
              <a:rPr lang="en-US" dirty="0"/>
              <a:t>, polymerase) using the supernatant of lysed bacteria as </a:t>
            </a:r>
            <a:r>
              <a:rPr lang="en-US" dirty="0" smtClean="0"/>
              <a:t>template.</a:t>
            </a:r>
            <a:endParaRPr lang="en-US" dirty="0"/>
          </a:p>
          <a:p>
            <a:pPr algn="just"/>
            <a:r>
              <a:rPr lang="en-US" dirty="0"/>
              <a:t> R</a:t>
            </a:r>
            <a:r>
              <a:rPr lang="en-US" dirty="0">
                <a:hlinkClick r:id="rId3"/>
              </a:rPr>
              <a:t>un your PCR product on a gel to analyze product size</a:t>
            </a:r>
            <a:r>
              <a:rPr lang="en-US" dirty="0"/>
              <a:t>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540925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Colony PCR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2049590"/>
            <a:ext cx="8229600" cy="3627183"/>
          </a:xfrm>
        </p:spPr>
      </p:pic>
    </p:spTree>
    <p:extLst>
      <p:ext uri="{BB962C8B-B14F-4D97-AF65-F5344CB8AC3E}">
        <p14:creationId xmlns:p14="http://schemas.microsoft.com/office/powerpoint/2010/main" xmlns="" val="28474240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Colony PCR is a fast and easy method to identify the presence and orientation of plasmid constructs.</a:t>
            </a:r>
          </a:p>
          <a:p>
            <a:r>
              <a:rPr lang="en-US" dirty="0"/>
              <a:t>C</a:t>
            </a:r>
            <a:r>
              <a:rPr lang="en-US" dirty="0" smtClean="0"/>
              <a:t>olony PCR is used </a:t>
            </a:r>
            <a:r>
              <a:rPr lang="en-US" dirty="0"/>
              <a:t>in gene transfer, gene therapy, gene cloning, genetic alteration and CRISPR-CAS9-like experiments. </a:t>
            </a:r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551523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Multiplex PCR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Multiplex PCR is a common molecular biology technique used for the amplification of multiple targets in a single PCR test run.</a:t>
            </a:r>
          </a:p>
          <a:p>
            <a:r>
              <a:rPr lang="en-US" dirty="0"/>
              <a:t>In Multiplex PCR, multiple primers and a temperature-mediated DNA polymerase are used for the amplification of DNA in a thermal cycler.</a:t>
            </a:r>
          </a:p>
          <a:p>
            <a:r>
              <a:rPr lang="en-US" dirty="0"/>
              <a:t>All the primers pairs designed for Multiplex PCR have to be optimized so that the same annealing temperature is optimal for all the pairs during PCR.</a:t>
            </a:r>
          </a:p>
          <a:p>
            <a:r>
              <a:rPr lang="en-US" dirty="0" smtClean="0"/>
              <a:t>This </a:t>
            </a:r>
            <a:r>
              <a:rPr lang="en-US" dirty="0"/>
              <a:t>technology has been applied in many areas such as genotyping, mutation and polymorphism analysis, microsatellite STR analysis, detection of pathogens or genetically modified organisms, etc.</a:t>
            </a:r>
          </a:p>
          <a:p>
            <a:r>
              <a:rPr lang="en-US" dirty="0"/>
              <a:t>In diagnostic laboratories, multiplex PCR is useful to detect different microorganisms that cause the same types of diseases.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4603721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Multiplex PCR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01652" y="2459759"/>
            <a:ext cx="5740695" cy="2806844"/>
          </a:xfrm>
        </p:spPr>
      </p:pic>
    </p:spTree>
    <p:extLst>
      <p:ext uri="{BB962C8B-B14F-4D97-AF65-F5344CB8AC3E}">
        <p14:creationId xmlns:p14="http://schemas.microsoft.com/office/powerpoint/2010/main" xmlns="" val="33950999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Multiplex PCR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650" y="44450"/>
            <a:ext cx="7632700" cy="676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16868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PCR depends on thermal cycling, which </a:t>
            </a:r>
            <a:r>
              <a:rPr lang="en-US" dirty="0"/>
              <a:t> </a:t>
            </a:r>
            <a:r>
              <a:rPr lang="en-US" dirty="0" smtClean="0"/>
              <a:t>exposes </a:t>
            </a:r>
            <a:r>
              <a:rPr lang="en-US" dirty="0"/>
              <a:t>reagents to repeated cycles of heating and cooling to permit different temperature-dependent reactions—specifically, </a:t>
            </a:r>
            <a:r>
              <a:rPr lang="en-US" dirty="0">
                <a:hlinkClick r:id="rId2" tooltip="DNA melting"/>
              </a:rPr>
              <a:t>DNA melting</a:t>
            </a:r>
            <a:r>
              <a:rPr lang="en-US" dirty="0"/>
              <a:t> and </a:t>
            </a:r>
            <a:r>
              <a:rPr lang="en-US" dirty="0">
                <a:hlinkClick r:id="rId3" tooltip="Enzyme"/>
              </a:rPr>
              <a:t>enzyme</a:t>
            </a:r>
            <a:r>
              <a:rPr lang="en-US" dirty="0"/>
              <a:t>-driven </a:t>
            </a:r>
            <a:r>
              <a:rPr lang="en-US" dirty="0">
                <a:hlinkClick r:id="rId4" tooltip="DNA replication"/>
              </a:rPr>
              <a:t>DNA </a:t>
            </a:r>
            <a:r>
              <a:rPr lang="en-US" dirty="0" smtClean="0">
                <a:hlinkClick r:id="rId4" tooltip="DNA replication"/>
              </a:rPr>
              <a:t>replication</a:t>
            </a:r>
            <a:r>
              <a:rPr lang="en-US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565931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Nested PCR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Nested PCR is a useful modification of PCR technology where the specificity of the reaction is enhanced by preventing the non-specific binding with the help of the two sets of primer.</a:t>
            </a:r>
          </a:p>
          <a:p>
            <a:r>
              <a:rPr lang="en-US" dirty="0"/>
              <a:t>The first set of primer binds outside of our target DNA and amplifies larger fragment while another set of primer binds specifically at the target site.</a:t>
            </a:r>
          </a:p>
          <a:p>
            <a:r>
              <a:rPr lang="en-US" dirty="0"/>
              <a:t>In the second round of amplification, second set of primer amplifies only the target DNA.</a:t>
            </a:r>
          </a:p>
          <a:p>
            <a:r>
              <a:rPr lang="en-US" dirty="0"/>
              <a:t>Nested PCR is a helpful method for the phylogenetic studies and detection of different pathogens.</a:t>
            </a:r>
          </a:p>
          <a:p>
            <a:r>
              <a:rPr lang="en-US" dirty="0"/>
              <a:t>The technique has higher sensitivity; hence even if the sample contains lower DNA, it can be amplified which is not feasible in the conventional PCR technique.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1748134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Nested PCR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39691" y="1600200"/>
            <a:ext cx="4064617" cy="4525963"/>
          </a:xfrm>
        </p:spPr>
      </p:pic>
    </p:spTree>
    <p:extLst>
      <p:ext uri="{BB962C8B-B14F-4D97-AF65-F5344CB8AC3E}">
        <p14:creationId xmlns:p14="http://schemas.microsoft.com/office/powerpoint/2010/main" xmlns="" val="15807938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Polymerase Chain Reaction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Identification and analysis of Gene Expression</a:t>
            </a:r>
          </a:p>
          <a:p>
            <a:r>
              <a:rPr lang="en-US" dirty="0" smtClean="0"/>
              <a:t>Detection of Genetic anomalies, mutations in developing embryos</a:t>
            </a:r>
          </a:p>
          <a:p>
            <a:r>
              <a:rPr lang="en-US" dirty="0" smtClean="0"/>
              <a:t>Diagnosis of bacterial, viral diseases</a:t>
            </a:r>
          </a:p>
          <a:p>
            <a:r>
              <a:rPr lang="en-US" dirty="0" smtClean="0"/>
              <a:t>In forensic science to identify scene of crime DNA</a:t>
            </a:r>
          </a:p>
          <a:p>
            <a:r>
              <a:rPr lang="en-US" dirty="0" smtClean="0"/>
              <a:t>DNA Finger printing</a:t>
            </a:r>
          </a:p>
          <a:p>
            <a:r>
              <a:rPr lang="en-US" dirty="0" smtClean="0"/>
              <a:t>As an important augmentative method in Gene cloning, generation of hybridization probes for Northern, Southern blotting, site directed mutagenesis</a:t>
            </a:r>
          </a:p>
          <a:p>
            <a:r>
              <a:rPr lang="en-US" dirty="0" smtClean="0"/>
              <a:t>Phylogenetic analysis of ancient DNA from fossils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360305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PCR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en-US" dirty="0" smtClean="0"/>
              <a:t>Highly </a:t>
            </a:r>
            <a:r>
              <a:rPr lang="en-US" dirty="0"/>
              <a:t>specific: PCR can distinguish DNA sequences by just one nucleotide, making it a very accurate technique.</a:t>
            </a:r>
          </a:p>
          <a:p>
            <a:pPr fontAlgn="base"/>
            <a:r>
              <a:rPr lang="en-US" dirty="0" smtClean="0"/>
              <a:t>Sensitive</a:t>
            </a:r>
            <a:r>
              <a:rPr lang="en-US" dirty="0"/>
              <a:t>: PCR is a very useful technique when the amount of DNA sample is limited because it allows the detection of even a single copy of a specific DNA template.</a:t>
            </a:r>
          </a:p>
          <a:p>
            <a:pPr fontAlgn="base"/>
            <a:r>
              <a:rPr lang="en-US" dirty="0" smtClean="0"/>
              <a:t>Versatile</a:t>
            </a:r>
            <a:r>
              <a:rPr lang="en-US" dirty="0"/>
              <a:t>: The PCR technique can be used for various applications like genetic testing, criminal investigations, and paternity tests.</a:t>
            </a:r>
          </a:p>
          <a:p>
            <a:pPr fontAlgn="base"/>
            <a:r>
              <a:rPr lang="en-US" dirty="0" smtClean="0"/>
              <a:t> </a:t>
            </a:r>
            <a:r>
              <a:rPr lang="en-US" dirty="0"/>
              <a:t>Rapid and efficient: PCR can efficiently and rapidly amplify a small amount of DNA sample to million copies in just a few hours.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395707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PCR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en-US" dirty="0"/>
              <a:t> Contamination: The PCR technique is very susceptible to contamination from other sources of DNA or RNA or the environment. This can mislead data interpretation.</a:t>
            </a:r>
          </a:p>
          <a:p>
            <a:pPr fontAlgn="base"/>
            <a:r>
              <a:rPr lang="en-US" dirty="0" smtClean="0"/>
              <a:t> </a:t>
            </a:r>
            <a:r>
              <a:rPr lang="en-US" dirty="0"/>
              <a:t>Cost and complexity: PCR can be expensive and requires expert knowledge for high-throughput projects.</a:t>
            </a:r>
          </a:p>
          <a:p>
            <a:pPr fontAlgn="base"/>
            <a:r>
              <a:rPr lang="en-US" dirty="0" smtClean="0"/>
              <a:t>Lack </a:t>
            </a:r>
            <a:r>
              <a:rPr lang="en-US" dirty="0"/>
              <a:t>of novel information: Since PCR can only amplify and target specific DNA sequences targeted by the primers, PCR provides limited information and cannot detect novel DNA sequences.</a:t>
            </a:r>
          </a:p>
          <a:p>
            <a:pPr fontAlgn="base"/>
            <a:r>
              <a:rPr lang="en-US" dirty="0" smtClean="0"/>
              <a:t>Inhibition </a:t>
            </a:r>
            <a:r>
              <a:rPr lang="en-US" dirty="0"/>
              <a:t>from sample content: The whole PCR cycle can be disrupted by inhibitors that co-purify with DNA, such as </a:t>
            </a:r>
            <a:r>
              <a:rPr lang="en-US" dirty="0" err="1"/>
              <a:t>heme</a:t>
            </a:r>
            <a:r>
              <a:rPr lang="en-US" dirty="0"/>
              <a:t> from blood samples, reducing the sensitivity of the process.</a:t>
            </a:r>
          </a:p>
          <a:p>
            <a:pPr fontAlgn="base"/>
            <a:r>
              <a:rPr lang="en-US" dirty="0" smtClean="0"/>
              <a:t>Errors </a:t>
            </a:r>
            <a:r>
              <a:rPr lang="en-US" dirty="0"/>
              <a:t>in amplification: Base substitutions, </a:t>
            </a:r>
            <a:r>
              <a:rPr lang="en-US" dirty="0" err="1"/>
              <a:t>indels</a:t>
            </a:r>
            <a:r>
              <a:rPr lang="en-US" dirty="0"/>
              <a:t>, and other alterations in DNA sequences can lead to inaccurate amplification and hence, false results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24964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Overall, PCR significantly impacts many research areas but careful quality measures should be performed while designing and interpreting PCR experiments.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896900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 book of Biotechnology by </a:t>
            </a:r>
            <a:r>
              <a:rPr lang="en-US" dirty="0" err="1" smtClean="0"/>
              <a:t>U.Satyanarayan</a:t>
            </a:r>
            <a:endParaRPr lang="en-US" dirty="0" smtClean="0"/>
          </a:p>
          <a:p>
            <a:r>
              <a:rPr lang="en-US" dirty="0" smtClean="0"/>
              <a:t>Principles </a:t>
            </a:r>
            <a:r>
              <a:rPr lang="en-US" dirty="0"/>
              <a:t>And Techniques Of Biochemistry And Molecular </a:t>
            </a:r>
            <a:r>
              <a:rPr lang="en-US" dirty="0" smtClean="0"/>
              <a:t>Biology by </a:t>
            </a:r>
            <a:r>
              <a:rPr lang="en-US" dirty="0"/>
              <a:t>Wilson And </a:t>
            </a:r>
            <a:r>
              <a:rPr lang="en-US" dirty="0" smtClean="0"/>
              <a:t>Walker</a:t>
            </a: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977751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>
                <a:hlinkClick r:id="rId2"/>
              </a:rPr>
              <a:t>https://www.ebi.ac.uk/training/online/courses/functional-genomics-ii-common-technologies-and-data-analysis-methods/real-time-pcr/</a:t>
            </a:r>
            <a:endParaRPr lang="en-IN" dirty="0" smtClean="0"/>
          </a:p>
          <a:p>
            <a:r>
              <a:rPr lang="en-IN" dirty="0" smtClean="0">
                <a:hlinkClick r:id="rId3"/>
              </a:rPr>
              <a:t>https://www.sigmaaldrich.com/IN/en</a:t>
            </a:r>
            <a:endParaRPr lang="en-IN" dirty="0" smtClean="0"/>
          </a:p>
          <a:p>
            <a:r>
              <a:rPr lang="en-IN" dirty="0"/>
              <a:t> </a:t>
            </a:r>
            <a:r>
              <a:rPr lang="en-IN" i="1" dirty="0"/>
              <a:t>Freeman WM, Walker SJ, </a:t>
            </a:r>
            <a:r>
              <a:rPr lang="en-IN" i="1" dirty="0" err="1">
                <a:hlinkClick r:id="rId4" tooltip="Kent Vrana"/>
              </a:rPr>
              <a:t>Vrana</a:t>
            </a:r>
            <a:r>
              <a:rPr lang="en-IN" i="1" dirty="0">
                <a:hlinkClick r:id="rId4" tooltip="Kent Vrana"/>
              </a:rPr>
              <a:t> KE</a:t>
            </a:r>
            <a:r>
              <a:rPr lang="en-IN" i="1" dirty="0"/>
              <a:t> (January 1999). </a:t>
            </a:r>
            <a:r>
              <a:rPr lang="en-IN" i="1" dirty="0">
                <a:hlinkClick r:id="rId5"/>
              </a:rPr>
              <a:t>"Quantitative RT-PCR: pitfalls and potential"</a:t>
            </a:r>
            <a:r>
              <a:rPr lang="en-IN" i="1" dirty="0"/>
              <a:t>. </a:t>
            </a:r>
            <a:r>
              <a:rPr lang="en-IN" i="1" dirty="0" err="1">
                <a:hlinkClick r:id="rId6" tooltip="BioTechniques"/>
              </a:rPr>
              <a:t>BioTechniques</a:t>
            </a:r>
            <a:r>
              <a:rPr lang="en-IN" i="1" dirty="0"/>
              <a:t>. </a:t>
            </a:r>
            <a:r>
              <a:rPr lang="en-IN" b="1" i="1" dirty="0"/>
              <a:t>26</a:t>
            </a:r>
            <a:r>
              <a:rPr lang="en-IN" i="1" dirty="0"/>
              <a:t> (1): 112–22, 124–5. </a:t>
            </a:r>
            <a:r>
              <a:rPr lang="en-IN" i="1" dirty="0">
                <a:hlinkClick r:id="rId7" tooltip="Doi (identifier)"/>
              </a:rPr>
              <a:t>doi</a:t>
            </a:r>
            <a:r>
              <a:rPr lang="en-IN" i="1" dirty="0"/>
              <a:t>:</a:t>
            </a:r>
            <a:r>
              <a:rPr lang="en-IN" i="1" dirty="0">
                <a:hlinkClick r:id="rId5"/>
              </a:rPr>
              <a:t>10.2144/99261rv01</a:t>
            </a:r>
            <a:r>
              <a:rPr lang="en-IN" i="1" dirty="0"/>
              <a:t>. </a:t>
            </a:r>
            <a:r>
              <a:rPr lang="en-IN" i="1" dirty="0">
                <a:hlinkClick r:id="rId8" tooltip="PMID (identifier)"/>
              </a:rPr>
              <a:t>PMID</a:t>
            </a:r>
            <a:r>
              <a:rPr lang="en-IN" i="1" dirty="0"/>
              <a:t> </a:t>
            </a:r>
            <a:r>
              <a:rPr lang="en-IN" i="1" dirty="0">
                <a:hlinkClick r:id="rId9"/>
              </a:rPr>
              <a:t>9894600</a:t>
            </a:r>
            <a:r>
              <a:rPr lang="en-IN" i="1" dirty="0" smtClean="0"/>
              <a:t>.</a:t>
            </a:r>
          </a:p>
          <a:p>
            <a:r>
              <a:rPr lang="en-IN" dirty="0">
                <a:hlinkClick r:id="rId10"/>
              </a:rPr>
              <a:t>https://</a:t>
            </a:r>
            <a:r>
              <a:rPr lang="en-IN" dirty="0" smtClean="0">
                <a:hlinkClick r:id="rId10"/>
              </a:rPr>
              <a:t>old.abmgood.com/marketing/knowledge_base/polymerase_chain_variation_system.php</a:t>
            </a:r>
            <a:endParaRPr lang="en-IN" dirty="0" smtClean="0"/>
          </a:p>
          <a:p>
            <a:endParaRPr lang="en-IN" dirty="0"/>
          </a:p>
          <a:p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xmlns="" val="3681622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of PCR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PCR amplifies a specific region of a DNA strand (the DNA target). </a:t>
            </a:r>
            <a:endParaRPr lang="en-US" dirty="0" smtClean="0"/>
          </a:p>
          <a:p>
            <a:r>
              <a:rPr lang="en-US" dirty="0" smtClean="0"/>
              <a:t>The target DNA amplified can be between 0.1 to 10 Kilo base pairs.</a:t>
            </a:r>
          </a:p>
          <a:p>
            <a:r>
              <a:rPr lang="en-US" dirty="0" smtClean="0"/>
              <a:t>Amplification depends on the availability of substrates.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505964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PCR technique is based on the enzymatic replication of DNA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In PCR, a short segment of </a:t>
            </a:r>
            <a:r>
              <a:rPr lang="en-US" dirty="0">
                <a:hlinkClick r:id="rId2"/>
              </a:rPr>
              <a:t>DNA</a:t>
            </a:r>
            <a:r>
              <a:rPr lang="en-US" dirty="0"/>
              <a:t> is amplified using primer mediated enzymes. </a:t>
            </a:r>
            <a:endParaRPr lang="en-US" dirty="0" smtClean="0"/>
          </a:p>
          <a:p>
            <a:r>
              <a:rPr lang="en-US" dirty="0" smtClean="0"/>
              <a:t>DNA </a:t>
            </a:r>
            <a:r>
              <a:rPr lang="en-US" dirty="0"/>
              <a:t>Polymerase </a:t>
            </a:r>
            <a:r>
              <a:rPr lang="en-US" dirty="0" smtClean="0"/>
              <a:t>synthesizes </a:t>
            </a:r>
            <a:r>
              <a:rPr lang="en-US" dirty="0"/>
              <a:t>new strands of DNA complementary to the template DNA.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DNA polymerase can add a nucleotide to the pre-existing 3’-OH group only. </a:t>
            </a:r>
            <a:r>
              <a:rPr lang="en-US" dirty="0" smtClean="0"/>
              <a:t>Hence </a:t>
            </a:r>
            <a:r>
              <a:rPr lang="en-US" dirty="0"/>
              <a:t>a primer is required. </a:t>
            </a:r>
            <a:endParaRPr lang="en-US" dirty="0" smtClean="0"/>
          </a:p>
          <a:p>
            <a:r>
              <a:rPr lang="en-US" dirty="0"/>
              <a:t>DNA </a:t>
            </a:r>
            <a:r>
              <a:rPr lang="en-US" dirty="0" smtClean="0"/>
              <a:t>polymerase add nucleotides to </a:t>
            </a:r>
            <a:r>
              <a:rPr lang="en-US" dirty="0"/>
              <a:t>the 3’ </a:t>
            </a:r>
            <a:r>
              <a:rPr lang="en-US" dirty="0" smtClean="0"/>
              <a:t>primer end.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22135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PCR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DNA Template</a:t>
            </a:r>
            <a:r>
              <a:rPr lang="en-US" sz="2400" dirty="0"/>
              <a:t>– The DNA of </a:t>
            </a:r>
            <a:r>
              <a:rPr lang="en-US" sz="2400" dirty="0" smtClean="0"/>
              <a:t>interest to be amplified.</a:t>
            </a:r>
            <a:endParaRPr lang="en-US" sz="2400" dirty="0"/>
          </a:p>
          <a:p>
            <a:r>
              <a:rPr lang="en-US" sz="2400" b="1" dirty="0"/>
              <a:t>DNA Polymerase</a:t>
            </a:r>
            <a:r>
              <a:rPr lang="en-US" sz="2400" dirty="0"/>
              <a:t>– </a:t>
            </a:r>
            <a:r>
              <a:rPr lang="en-US" sz="2400" dirty="0" err="1"/>
              <a:t>Taq</a:t>
            </a:r>
            <a:r>
              <a:rPr lang="en-US" sz="2400" dirty="0"/>
              <a:t> Polymerase is </a:t>
            </a:r>
            <a:r>
              <a:rPr lang="en-US" sz="2400" dirty="0" smtClean="0"/>
              <a:t>DNA polymerase isolated from the</a:t>
            </a:r>
            <a:r>
              <a:rPr lang="en-US" sz="2400" dirty="0"/>
              <a:t> </a:t>
            </a:r>
            <a:r>
              <a:rPr lang="en-US" sz="2400" dirty="0" err="1">
                <a:hlinkClick r:id="rId2" tooltip="Thermophile"/>
              </a:rPr>
              <a:t>thermophilic</a:t>
            </a:r>
            <a:r>
              <a:rPr lang="en-US" sz="2400" dirty="0"/>
              <a:t> bacterium </a:t>
            </a:r>
            <a:r>
              <a:rPr lang="en-US" sz="2400" i="1" dirty="0" err="1">
                <a:hlinkClick r:id="rId3" tooltip="Thermus aquaticus"/>
              </a:rPr>
              <a:t>Thermus</a:t>
            </a:r>
            <a:r>
              <a:rPr lang="en-US" sz="2400" i="1" dirty="0">
                <a:hlinkClick r:id="rId3" tooltip="Thermus aquaticus"/>
              </a:rPr>
              <a:t> </a:t>
            </a:r>
            <a:r>
              <a:rPr lang="en-US" sz="2400" i="1" dirty="0" err="1" smtClean="0">
                <a:hlinkClick r:id="rId3" tooltip="Thermus aquaticus"/>
              </a:rPr>
              <a:t>aquaticus</a:t>
            </a:r>
            <a:r>
              <a:rPr lang="en-US" sz="2400" dirty="0" smtClean="0"/>
              <a:t>. It does not denature at high temperatures.</a:t>
            </a:r>
            <a:endParaRPr lang="en-US" sz="2400" dirty="0"/>
          </a:p>
          <a:p>
            <a:r>
              <a:rPr lang="en-US" sz="2400" b="1" dirty="0"/>
              <a:t>Oligonucleotide Primer</a:t>
            </a:r>
            <a:r>
              <a:rPr lang="en-US" sz="2400" dirty="0"/>
              <a:t>s- These are </a:t>
            </a:r>
            <a:r>
              <a:rPr lang="en-US" sz="2400" dirty="0" smtClean="0"/>
              <a:t>the </a:t>
            </a:r>
            <a:r>
              <a:rPr lang="en-IN" sz="2400" dirty="0"/>
              <a:t>18 and 24 nucleotides </a:t>
            </a:r>
            <a:r>
              <a:rPr lang="en-US" sz="2400" dirty="0" smtClean="0"/>
              <a:t>length </a:t>
            </a:r>
            <a:r>
              <a:rPr lang="en-US" sz="2400" dirty="0"/>
              <a:t>single-stranded </a:t>
            </a:r>
            <a:r>
              <a:rPr lang="en-US" sz="2400" dirty="0" smtClean="0"/>
              <a:t>DNA segments, </a:t>
            </a:r>
            <a:r>
              <a:rPr lang="en-US" sz="2400" dirty="0"/>
              <a:t>complementary to the 3’ ends of sense and anti-sense strands.</a:t>
            </a:r>
          </a:p>
          <a:p>
            <a:r>
              <a:rPr lang="en-US" sz="2400" b="1" dirty="0" err="1"/>
              <a:t>Deoxyribonucleotide</a:t>
            </a:r>
            <a:r>
              <a:rPr lang="en-US" sz="2400" b="1" dirty="0"/>
              <a:t> </a:t>
            </a:r>
            <a:r>
              <a:rPr lang="en-US" sz="2400" b="1" dirty="0" smtClean="0"/>
              <a:t>triphosphate  (</a:t>
            </a:r>
            <a:r>
              <a:rPr lang="en-IN" sz="2400" b="1" dirty="0" err="1" smtClean="0"/>
              <a:t>dNTPs</a:t>
            </a:r>
            <a:r>
              <a:rPr lang="en-IN" sz="2400" b="1" dirty="0" smtClean="0"/>
              <a:t>) </a:t>
            </a:r>
            <a:r>
              <a:rPr lang="en-US" sz="2400" dirty="0" smtClean="0"/>
              <a:t>– </a:t>
            </a:r>
            <a:r>
              <a:rPr lang="en-US" sz="2400" dirty="0"/>
              <a:t>These </a:t>
            </a:r>
            <a:r>
              <a:rPr lang="en-US" sz="2400" dirty="0" smtClean="0"/>
              <a:t>are </a:t>
            </a:r>
            <a:r>
              <a:rPr lang="en-US" sz="2400" dirty="0"/>
              <a:t>the building blocks for the synthesis of DNA. </a:t>
            </a:r>
            <a:r>
              <a:rPr lang="en-IN" sz="2400" dirty="0"/>
              <a:t>There are four types of </a:t>
            </a:r>
            <a:r>
              <a:rPr lang="en-IN" sz="2400" dirty="0" err="1"/>
              <a:t>dNTPs</a:t>
            </a:r>
            <a:r>
              <a:rPr lang="en-IN" sz="2400" dirty="0"/>
              <a:t>, each using a different DNA base: </a:t>
            </a:r>
            <a:r>
              <a:rPr lang="en-IN" sz="2400" dirty="0" err="1"/>
              <a:t>dATP</a:t>
            </a:r>
            <a:r>
              <a:rPr lang="en-IN" sz="2400" dirty="0"/>
              <a:t> (adenine), </a:t>
            </a:r>
            <a:r>
              <a:rPr lang="en-IN" sz="2400" dirty="0" err="1"/>
              <a:t>dCTP</a:t>
            </a:r>
            <a:r>
              <a:rPr lang="en-IN" sz="2400" dirty="0"/>
              <a:t> (cytosine), </a:t>
            </a:r>
            <a:r>
              <a:rPr lang="en-IN" sz="2400" dirty="0" err="1"/>
              <a:t>dGTP</a:t>
            </a:r>
            <a:r>
              <a:rPr lang="en-IN" sz="2400" dirty="0"/>
              <a:t> (guanine), and </a:t>
            </a:r>
            <a:r>
              <a:rPr lang="en-IN" sz="2400" dirty="0" err="1"/>
              <a:t>dTTP</a:t>
            </a:r>
            <a:r>
              <a:rPr lang="en-IN" sz="2400" dirty="0"/>
              <a:t> (thymine</a:t>
            </a:r>
            <a:r>
              <a:rPr lang="en-IN" sz="2400" dirty="0" smtClean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191547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Buffer System</a:t>
            </a:r>
            <a:r>
              <a:rPr lang="en-US" dirty="0" smtClean="0"/>
              <a:t>– A </a:t>
            </a:r>
            <a:r>
              <a:rPr lang="en-US" i="1" dirty="0" smtClean="0">
                <a:hlinkClick r:id="rId2" tooltip="Buffer solution"/>
              </a:rPr>
              <a:t>buffer solution</a:t>
            </a:r>
            <a:r>
              <a:rPr lang="en-US" dirty="0" smtClean="0"/>
              <a:t> provide a suitable chemical environment for optimum activity and stability of the DNA polymerase. It contain </a:t>
            </a:r>
            <a:r>
              <a:rPr lang="en-US" dirty="0" err="1" smtClean="0"/>
              <a:t>Tris-HCl</a:t>
            </a:r>
            <a:r>
              <a:rPr lang="en-US" dirty="0" smtClean="0"/>
              <a:t> buffer(pH 8.0 </a:t>
            </a:r>
            <a:r>
              <a:rPr lang="en-US" dirty="0"/>
              <a:t>and </a:t>
            </a:r>
            <a:r>
              <a:rPr lang="en-US" dirty="0" smtClean="0"/>
              <a:t>9.5), </a:t>
            </a:r>
            <a:r>
              <a:rPr lang="en-IN" dirty="0"/>
              <a:t>Potassium chloride (</a:t>
            </a:r>
            <a:r>
              <a:rPr lang="en-IN" dirty="0" err="1" smtClean="0"/>
              <a:t>KCl</a:t>
            </a:r>
            <a:r>
              <a:rPr lang="en-IN" dirty="0" smtClean="0"/>
              <a:t>) which </a:t>
            </a:r>
            <a:r>
              <a:rPr lang="en-IN" dirty="0"/>
              <a:t>promotes primer </a:t>
            </a:r>
            <a:r>
              <a:rPr lang="en-IN" dirty="0" smtClean="0"/>
              <a:t>annealing and </a:t>
            </a:r>
            <a:r>
              <a:rPr lang="en-IN" dirty="0"/>
              <a:t>Magnesium chloride (MgCl</a:t>
            </a:r>
            <a:r>
              <a:rPr lang="en-IN" baseline="-25000" dirty="0"/>
              <a:t>2</a:t>
            </a:r>
            <a:r>
              <a:rPr lang="en-IN" dirty="0" smtClean="0"/>
              <a:t>).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PCR Tubes </a:t>
            </a:r>
            <a:r>
              <a:rPr lang="en-US" dirty="0" smtClean="0"/>
              <a:t>are transparent tubes made from Polyethylene or Polypropylene.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394175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PCR machine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PCR machine is a thermal cycler which make use of a </a:t>
            </a:r>
            <a:r>
              <a:rPr lang="en-US" dirty="0" err="1" smtClean="0">
                <a:hlinkClick r:id="rId2" tooltip="Thermoelectric effect"/>
              </a:rPr>
              <a:t>Peltier</a:t>
            </a:r>
            <a:r>
              <a:rPr lang="en-US" dirty="0" smtClean="0">
                <a:hlinkClick r:id="rId2" tooltip="Thermoelectric effect"/>
              </a:rPr>
              <a:t> device</a:t>
            </a:r>
            <a:r>
              <a:rPr lang="en-US" dirty="0" smtClean="0"/>
              <a:t>, which permits both heating and cooling of the block holding the PCR tubes simply by reversing the device's electric current.</a:t>
            </a:r>
          </a:p>
          <a:p>
            <a:r>
              <a:rPr lang="en-US" dirty="0"/>
              <a:t>The device has a </a:t>
            </a:r>
            <a:r>
              <a:rPr lang="en-US" i="1" dirty="0"/>
              <a:t>thermal block</a:t>
            </a:r>
            <a:r>
              <a:rPr lang="en-US" dirty="0"/>
              <a:t> with holes where tubes holding the reaction mixtures can be inserted. The cycler then raises and lowers the temperature of the block in discrete, pre-programmed steps.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94770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Modern thermal cyclers are equipped with a heated </a:t>
            </a:r>
            <a:r>
              <a:rPr lang="en-US" dirty="0" smtClean="0"/>
              <a:t>lid. </a:t>
            </a:r>
            <a:r>
              <a:rPr lang="en-US" dirty="0"/>
              <a:t>This prevents condensation of water from the reaction </a:t>
            </a:r>
            <a:r>
              <a:rPr lang="en-US" dirty="0" smtClean="0"/>
              <a:t>mixtures. </a:t>
            </a:r>
          </a:p>
          <a:p>
            <a:r>
              <a:rPr lang="en-US" dirty="0"/>
              <a:t>Some thermal cyclers are equipped with multiple blocks allowing several different </a:t>
            </a:r>
            <a:r>
              <a:rPr lang="en-US" dirty="0">
                <a:hlinkClick r:id="rId2" tooltip="Polymerase chain reaction"/>
              </a:rPr>
              <a:t>PCRs</a:t>
            </a:r>
            <a:r>
              <a:rPr lang="en-US" dirty="0"/>
              <a:t> to be carried out simultaneously. Some models also have a </a:t>
            </a:r>
            <a:r>
              <a:rPr lang="en-US" i="1" dirty="0"/>
              <a:t>gradient</a:t>
            </a:r>
            <a:r>
              <a:rPr lang="en-US" dirty="0"/>
              <a:t> function to allow for different temperatures in different parts of the block. This is particularly useful when testing suitable annealing temperatures for PCR </a:t>
            </a:r>
            <a:r>
              <a:rPr lang="en-US" dirty="0">
                <a:hlinkClick r:id="rId3" tooltip="Primer (molecular biology)"/>
              </a:rPr>
              <a:t>primers</a:t>
            </a:r>
            <a:r>
              <a:rPr lang="en-US" dirty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46526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991</Words>
  <Application>Microsoft Office PowerPoint</Application>
  <PresentationFormat>On-screen Show (4:3)</PresentationFormat>
  <Paragraphs>110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Polymerase Chain Reaction Dr Mohammed Shoeb Assistant Professor Department of Zoology Govt. Dr WW Patankar Girl’s PG College, Durg</vt:lpstr>
      <vt:lpstr>Introduction</vt:lpstr>
      <vt:lpstr>Slide 3</vt:lpstr>
      <vt:lpstr>Principle of PCR</vt:lpstr>
      <vt:lpstr>Slide 5</vt:lpstr>
      <vt:lpstr>Components of PCR</vt:lpstr>
      <vt:lpstr>Slide 7</vt:lpstr>
      <vt:lpstr>PCR machine</vt:lpstr>
      <vt:lpstr>Slide 9</vt:lpstr>
      <vt:lpstr>PCR Diagram</vt:lpstr>
      <vt:lpstr>Process </vt:lpstr>
      <vt:lpstr>Slide 12</vt:lpstr>
      <vt:lpstr>Slide 13</vt:lpstr>
      <vt:lpstr>Types of PCR</vt:lpstr>
      <vt:lpstr>Hot Start PCR</vt:lpstr>
      <vt:lpstr>Reverse Transcription PCR</vt:lpstr>
      <vt:lpstr>Reverse Transcription PCR</vt:lpstr>
      <vt:lpstr>Slide 18</vt:lpstr>
      <vt:lpstr>Slide 19</vt:lpstr>
      <vt:lpstr>Quantitative Real Time PCR</vt:lpstr>
      <vt:lpstr>Slide 21</vt:lpstr>
      <vt:lpstr>Applications of Quantitative Real Time PCR</vt:lpstr>
      <vt:lpstr>Colony PCR</vt:lpstr>
      <vt:lpstr>Steps of Colony PCR</vt:lpstr>
      <vt:lpstr>Colony PCR</vt:lpstr>
      <vt:lpstr>Slide 26</vt:lpstr>
      <vt:lpstr>Multiplex PCR </vt:lpstr>
      <vt:lpstr>Multiplex PCR</vt:lpstr>
      <vt:lpstr>Multiplex PCR</vt:lpstr>
      <vt:lpstr>Nested PCR </vt:lpstr>
      <vt:lpstr>Nested PCR</vt:lpstr>
      <vt:lpstr>Applications of Polymerase Chain Reaction</vt:lpstr>
      <vt:lpstr>Advantages of PCR</vt:lpstr>
      <vt:lpstr>Limitations of PCR</vt:lpstr>
      <vt:lpstr>Conclusion</vt:lpstr>
      <vt:lpstr>References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Polymerase Chain Reaction</dc:title>
  <dc:creator>user</dc:creator>
  <cp:lastModifiedBy>zoology</cp:lastModifiedBy>
  <cp:revision>77</cp:revision>
  <dcterms:created xsi:type="dcterms:W3CDTF">2024-09-20T12:53:19Z</dcterms:created>
  <dcterms:modified xsi:type="dcterms:W3CDTF">2025-07-14T11:03:06Z</dcterms:modified>
</cp:coreProperties>
</file>